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sldIdLst>
    <p:sldId id="256" r:id="rId3"/>
    <p:sldId id="277" r:id="rId4"/>
    <p:sldId id="272" r:id="rId5"/>
    <p:sldId id="273" r:id="rId6"/>
    <p:sldId id="305" r:id="rId7"/>
    <p:sldId id="274" r:id="rId8"/>
    <p:sldId id="304" r:id="rId9"/>
    <p:sldId id="318" r:id="rId10"/>
    <p:sldId id="306" r:id="rId11"/>
    <p:sldId id="307" r:id="rId12"/>
    <p:sldId id="308" r:id="rId13"/>
    <p:sldId id="310" r:id="rId14"/>
    <p:sldId id="323" r:id="rId15"/>
    <p:sldId id="313" r:id="rId16"/>
    <p:sldId id="324" r:id="rId17"/>
    <p:sldId id="317" r:id="rId18"/>
    <p:sldId id="301" r:id="rId19"/>
    <p:sldId id="302" r:id="rId20"/>
    <p:sldId id="303" r:id="rId21"/>
    <p:sldId id="319" r:id="rId22"/>
    <p:sldId id="320" r:id="rId23"/>
    <p:sldId id="321" r:id="rId24"/>
    <p:sldId id="322" r:id="rId25"/>
    <p:sldId id="314" r:id="rId26"/>
    <p:sldId id="309" r:id="rId27"/>
    <p:sldId id="315" r:id="rId28"/>
    <p:sldId id="316" r:id="rId29"/>
    <p:sldId id="312" r:id="rId30"/>
    <p:sldId id="311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85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44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149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66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23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38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481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6618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372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73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2955" y="2084167"/>
            <a:ext cx="6723186" cy="3496553"/>
          </a:xfrm>
          <a:prstGeom prst="rect">
            <a:avLst/>
          </a:prstGeom>
          <a:solidFill>
            <a:srgbClr val="C0000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1C504-C2EC-4C1F-BD13-A04E764CB2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98" y="5851274"/>
            <a:ext cx="1986322" cy="7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80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7676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20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83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67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099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70850-BC2F-448D-820D-A35E47C4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2BB3E-EA1C-429A-AE58-3E91362E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84BE34-65F1-468E-9CDC-A96261C3E392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11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9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7BA29-48CC-46B2-BBE1-9D944B236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0897A-DBEB-4434-8F21-5C30BFFF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550F1-4C00-4130-946A-5F34641D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ACBE-587B-47FB-AD63-790B1C0C0E75}" type="datetimeFigureOut">
              <a:rPr lang="ru-RU" smtClean="0"/>
              <a:t>18.09.2018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CF1EB-2F61-4F12-920B-89A5EFE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190E7-7C89-4894-9EE6-6A6E45A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BFB9-7C4C-454F-9E32-BBB7068C1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02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E0B89D-04F8-435B-BFA8-5A554469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FE0D80-D7F3-4B2D-B583-25C0F161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0C42D-5DDB-40EB-8E2D-7AC5CE7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75844-6CDB-427F-8162-62569928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94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3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280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5618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094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249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739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62665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20239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28152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107176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08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9143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31710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3072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1830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996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06137896-E088-467F-A9E9-BF81272ED10F}"/>
              </a:ext>
            </a:extLst>
          </p:cNvPr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00B0F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22C05E-70DD-41AE-B4F8-22D94C3B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FE9170-7A22-4ECF-BA0E-BF11B319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B4D20A-47E8-4160-A775-5707B9DDE9DA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0991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5510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18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1809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30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3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1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8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34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09129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029312"/>
            <a:ext cx="1673889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54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317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40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7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gnitive-Face-Python" TargetMode="External"/><Relationship Id="rId2" Type="http://schemas.openxmlformats.org/officeDocument/2006/relationships/hyperlink" Target="https://westus.dev.cognitive.microsoft.com/docs/services/" TargetMode="Externa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mailto:mderemin@gmail.com" TargetMode="Externa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C4B90C-CDD9-43E7-A3C0-FECA5E9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23348A-7221-4376-BF70-C7EC1662F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Eremin Maxim</a:t>
            </a:r>
            <a:br>
              <a:rPr lang="en-US" dirty="0"/>
            </a:br>
            <a:endParaRPr lang="en-US" dirty="0"/>
          </a:p>
          <a:p>
            <a:r>
              <a:rPr lang="en-US" dirty="0"/>
              <a:t>.NET Developer, Comparex LLC.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B830A-90EE-469C-AA31-4BE895AF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Готовые </a:t>
            </a:r>
            <a:r>
              <a:rPr lang="en-US" dirty="0"/>
              <a:t>API </a:t>
            </a:r>
            <a:r>
              <a:rPr lang="ru-RU" dirty="0"/>
              <a:t>для работы с 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F07E17-F326-48DF-AC13-CAB01DAAF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2920" r="1678" b="14413"/>
          <a:stretch/>
        </p:blipFill>
        <p:spPr>
          <a:xfrm>
            <a:off x="102325" y="1965959"/>
            <a:ext cx="11987349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86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8F01A-6C46-48DD-9316-36D30A97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680460"/>
          </a:xfrm>
        </p:spPr>
        <p:txBody>
          <a:bodyPr/>
          <a:lstStyle/>
          <a:p>
            <a:r>
              <a:rPr lang="ru-RU" sz="5400" dirty="0"/>
              <a:t>Классификация изображений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88D8A-14CE-4DA1-BA35-AF9E4E33D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0371"/>
          <a:stretch>
            <a:fillRect/>
          </a:stretch>
        </p:blipFill>
        <p:spPr>
          <a:xfrm>
            <a:off x="6097588" y="0"/>
            <a:ext cx="6094412" cy="6856413"/>
          </a:xfrm>
        </p:spPr>
      </p:pic>
    </p:spTree>
    <p:extLst>
      <p:ext uri="{BB962C8B-B14F-4D97-AF65-F5344CB8AC3E}">
        <p14:creationId xmlns:p14="http://schemas.microsoft.com/office/powerpoint/2010/main" val="22974856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09C6FCD-9FBC-4269-9F64-530DF997F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551870"/>
          </a:xfrm>
        </p:spPr>
        <p:txBody>
          <a:bodyPr/>
          <a:lstStyle/>
          <a:p>
            <a:r>
              <a:rPr lang="ru-RU" dirty="0"/>
              <a:t>Классификация – «отделить мух от котлет»</a:t>
            </a:r>
          </a:p>
          <a:p>
            <a:r>
              <a:rPr lang="ru-RU" dirty="0"/>
              <a:t>Задача машинного обучения – научить «машину» делать выводы</a:t>
            </a:r>
          </a:p>
          <a:p>
            <a:r>
              <a:rPr lang="ru-RU" dirty="0"/>
              <a:t>Соотношение похожести объектов</a:t>
            </a:r>
          </a:p>
          <a:p>
            <a:r>
              <a:rPr lang="ru-RU" dirty="0"/>
              <a:t>Соотношение локализации объектов</a:t>
            </a:r>
          </a:p>
          <a:p>
            <a:r>
              <a:rPr lang="ru-RU" dirty="0"/>
              <a:t>Главное – семантика изображения!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CE6460-2B86-4966-B4E4-A27F8AAA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 и с чем это едят?</a:t>
            </a:r>
          </a:p>
        </p:txBody>
      </p:sp>
    </p:spTree>
    <p:extLst>
      <p:ext uri="{BB962C8B-B14F-4D97-AF65-F5344CB8AC3E}">
        <p14:creationId xmlns:p14="http://schemas.microsoft.com/office/powerpoint/2010/main" val="2574866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BD931-52F4-4981-81DC-0A16F2B2B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47228"/>
            <a:ext cx="8691154" cy="67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864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A315E9A-AB42-45EA-9AF8-B73A13383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23419"/>
          </a:xfrm>
        </p:spPr>
        <p:txBody>
          <a:bodyPr/>
          <a:lstStyle/>
          <a:p>
            <a:r>
              <a:rPr lang="en-US" dirty="0"/>
              <a:t>Precision (</a:t>
            </a:r>
            <a:r>
              <a:rPr lang="ru-RU" dirty="0"/>
              <a:t>мера точности</a:t>
            </a:r>
            <a:r>
              <a:rPr lang="en-US" dirty="0"/>
              <a:t>)</a:t>
            </a:r>
            <a:r>
              <a:rPr lang="ru-RU" dirty="0"/>
              <a:t> – характеризует, сколько полученных от классификатора положительных ответов являются правильными.</a:t>
            </a:r>
          </a:p>
          <a:p>
            <a:endParaRPr lang="ru-RU" dirty="0"/>
          </a:p>
          <a:p>
            <a:r>
              <a:rPr lang="en-US" dirty="0"/>
              <a:t>Precision (</a:t>
            </a:r>
            <a:r>
              <a:rPr lang="ru-RU" dirty="0"/>
              <a:t>мера полноты</a:t>
            </a:r>
            <a:r>
              <a:rPr lang="en-US" dirty="0"/>
              <a:t>)</a:t>
            </a:r>
            <a:r>
              <a:rPr lang="ru-RU" dirty="0"/>
              <a:t> – характеризует способность классификатора «угадывать» как можно большее число положительных ответов из ожидаемых.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0F1373-B135-40B0-B39C-31622380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ru-RU" dirty="0"/>
              <a:t>и </a:t>
            </a:r>
            <a:r>
              <a:rPr lang="en-US" dirty="0"/>
              <a:t>Precision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722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Image Classification">
            <a:extLst>
              <a:ext uri="{FF2B5EF4-FFF2-40B4-BE49-F238E27FC236}">
                <a16:creationId xmlns:a16="http://schemas.microsoft.com/office/drawing/2014/main" id="{81ED8F05-440D-4BA2-9DA8-7185E479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67" y="634042"/>
            <a:ext cx="9528265" cy="5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5340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51212A-4E0A-4D7D-ACDE-841AFDFE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</a:t>
            </a:r>
            <a:r>
              <a:rPr lang="en-US" dirty="0"/>
              <a:t>use-cases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Volpara Solutions Limited">
            <a:extLst>
              <a:ext uri="{FF2B5EF4-FFF2-40B4-BE49-F238E27FC236}">
                <a16:creationId xmlns:a16="http://schemas.microsoft.com/office/drawing/2014/main" id="{96EF0E76-CE34-4951-A1AF-ADB325B6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83" y="1189176"/>
            <a:ext cx="3891633" cy="5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6252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09CF2B1-FBFA-4A21-AD86-BF3BD388B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45844"/>
          </a:xfrm>
        </p:spPr>
        <p:txBody>
          <a:bodyPr/>
          <a:lstStyle/>
          <a:p>
            <a:r>
              <a:rPr lang="en-US" dirty="0"/>
              <a:t>Custom Vision – </a:t>
            </a:r>
            <a:r>
              <a:rPr lang="ru-RU" dirty="0"/>
              <a:t>способ интеллектуального визуального анализа. </a:t>
            </a:r>
          </a:p>
          <a:p>
            <a:r>
              <a:rPr lang="ru-RU" dirty="0"/>
              <a:t>Использование новейших моделей классификаторов на основе ваших данных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69E1D8-EE57-4251-8ED1-102AACAD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1A3530-4539-427A-B78B-E24A6B1D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41078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818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A8917-8EE8-4D62-9686-E24DD3A71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93" y="715563"/>
            <a:ext cx="9606013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80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06C5CE-FB6F-4980-9028-55FCCBE1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2" y="1729287"/>
            <a:ext cx="11050836" cy="33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6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CF9B2-2A89-4E4F-8B65-DAE79AD9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849463"/>
          </a:xfrm>
        </p:spPr>
        <p:txBody>
          <a:bodyPr/>
          <a:lstStyle/>
          <a:p>
            <a:r>
              <a:rPr lang="ru-RU" sz="4800" dirty="0"/>
              <a:t>Демократизация </a:t>
            </a:r>
            <a:r>
              <a:rPr lang="en-US" sz="4800" dirty="0"/>
              <a:t>AI</a:t>
            </a:r>
            <a:endParaRPr lang="ru-RU" sz="4800" dirty="0"/>
          </a:p>
        </p:txBody>
      </p:sp>
      <p:pic>
        <p:nvPicPr>
          <p:cNvPr id="1030" name="Picture 6" descr="Картинки по запросу AI">
            <a:extLst>
              <a:ext uri="{FF2B5EF4-FFF2-40B4-BE49-F238E27FC236}">
                <a16:creationId xmlns:a16="http://schemas.microsoft.com/office/drawing/2014/main" id="{952E84CD-989B-4552-B376-8BF3074A42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3" r="368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8521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8F01A-6C46-48DD-9316-36D30A97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680460"/>
          </a:xfrm>
        </p:spPr>
        <p:txBody>
          <a:bodyPr/>
          <a:lstStyle/>
          <a:p>
            <a:r>
              <a:rPr lang="ru-RU" sz="5400" dirty="0"/>
              <a:t>Распознавание 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88D8A-14CE-4DA1-BA35-AF9E4E33D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0371"/>
          <a:stretch>
            <a:fillRect/>
          </a:stretch>
        </p:blipFill>
        <p:spPr>
          <a:xfrm>
            <a:off x="6097588" y="0"/>
            <a:ext cx="6094412" cy="6856413"/>
          </a:xfrm>
        </p:spPr>
      </p:pic>
    </p:spTree>
    <p:extLst>
      <p:ext uri="{BB962C8B-B14F-4D97-AF65-F5344CB8AC3E}">
        <p14:creationId xmlns:p14="http://schemas.microsoft.com/office/powerpoint/2010/main" val="16636192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D4C74A-9A3B-4AF9-97BD-4AAF1DE7E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44092"/>
          </a:xfrm>
        </p:spPr>
        <p:txBody>
          <a:bodyPr/>
          <a:lstStyle/>
          <a:p>
            <a:r>
              <a:rPr lang="ru-RU" dirty="0"/>
              <a:t>Распознавание эмоций</a:t>
            </a:r>
            <a:endParaRPr lang="en-US" dirty="0"/>
          </a:p>
          <a:p>
            <a:r>
              <a:rPr lang="ru-RU" dirty="0"/>
              <a:t>Распознавание лиц</a:t>
            </a:r>
          </a:p>
          <a:p>
            <a:r>
              <a:rPr lang="ru-RU" dirty="0"/>
              <a:t>Распознавание частей лица</a:t>
            </a:r>
            <a:endParaRPr lang="en-US" dirty="0"/>
          </a:p>
          <a:p>
            <a:r>
              <a:rPr lang="ru-RU" dirty="0"/>
              <a:t>Распознавание объектов в районе лица человека</a:t>
            </a:r>
          </a:p>
          <a:p>
            <a:r>
              <a:rPr lang="ru-RU" dirty="0"/>
              <a:t>Отличие одного лица от другого</a:t>
            </a:r>
          </a:p>
          <a:p>
            <a:r>
              <a:rPr lang="ru-RU" dirty="0"/>
              <a:t>Распознавание лица по заготовленному сету изображений</a:t>
            </a:r>
          </a:p>
          <a:p>
            <a:r>
              <a:rPr lang="ru-RU" dirty="0"/>
              <a:t>Распознавание пола</a:t>
            </a:r>
          </a:p>
          <a:p>
            <a:r>
              <a:rPr lang="ru-RU" dirty="0"/>
              <a:t>Распознавание возраста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7F2CCE-567C-4A01-8A1D-90748413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имеем сейчас?</a:t>
            </a:r>
          </a:p>
        </p:txBody>
      </p:sp>
    </p:spTree>
    <p:extLst>
      <p:ext uri="{BB962C8B-B14F-4D97-AF65-F5344CB8AC3E}">
        <p14:creationId xmlns:p14="http://schemas.microsoft.com/office/powerpoint/2010/main" val="3018987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ÐÐ°ÑÑÐ¸Ð½ÐºÐ¸ Ð¿Ð¾ Ð·Ð°Ð¿ÑÐ¾ÑÑ face api">
            <a:extLst>
              <a:ext uri="{FF2B5EF4-FFF2-40B4-BE49-F238E27FC236}">
                <a16:creationId xmlns:a16="http://schemas.microsoft.com/office/drawing/2014/main" id="{4ABC4090-DD9B-4640-8A28-C47F8EE8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74" y="136343"/>
            <a:ext cx="5565866" cy="36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9FA264-8A3B-4BBE-B0EA-FDE2B8F59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1" y="3917088"/>
            <a:ext cx="4572000" cy="2733675"/>
          </a:xfrm>
          <a:prstGeom prst="rect">
            <a:avLst/>
          </a:prstGeom>
        </p:spPr>
      </p:pic>
      <p:pic>
        <p:nvPicPr>
          <p:cNvPr id="1032" name="Picture 8" descr="ÐÐ°ÑÑÐ¸Ð½ÐºÐ¸ Ð¿Ð¾ Ð·Ð°Ð¿ÑÐ¾ÑÑ face api">
            <a:extLst>
              <a:ext uri="{FF2B5EF4-FFF2-40B4-BE49-F238E27FC236}">
                <a16:creationId xmlns:a16="http://schemas.microsoft.com/office/drawing/2014/main" id="{D1ABDCBC-7952-4805-BB1B-15322662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136343"/>
            <a:ext cx="5214897" cy="35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6086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uber">
            <a:extLst>
              <a:ext uri="{FF2B5EF4-FFF2-40B4-BE49-F238E27FC236}">
                <a16:creationId xmlns:a16="http://schemas.microsoft.com/office/drawing/2014/main" id="{E185E0D7-E106-4114-98D5-705E51991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4" y="264522"/>
            <a:ext cx="4401807" cy="266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85662042-8E98-4683-8B88-D26F3727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67" y="264522"/>
            <a:ext cx="5829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prism skylabs">
            <a:extLst>
              <a:ext uri="{FF2B5EF4-FFF2-40B4-BE49-F238E27FC236}">
                <a16:creationId xmlns:a16="http://schemas.microsoft.com/office/drawing/2014/main" id="{8757ED7A-3D42-454D-AD85-B2ADF1E2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4" y="3275102"/>
            <a:ext cx="4789714" cy="100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°ÑÑÐ¸Ð½ÐºÐ¸ Ð¿Ð¾ Ð·Ð°Ð¿ÑÐ¾ÑÑ pivothead">
            <a:extLst>
              <a:ext uri="{FF2B5EF4-FFF2-40B4-BE49-F238E27FC236}">
                <a16:creationId xmlns:a16="http://schemas.microsoft.com/office/drawing/2014/main" id="{D13E3BD3-0312-4996-9483-414A8352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75" y="2121883"/>
            <a:ext cx="3254285" cy="43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Cloudinary">
            <a:extLst>
              <a:ext uri="{FF2B5EF4-FFF2-40B4-BE49-F238E27FC236}">
                <a16:creationId xmlns:a16="http://schemas.microsoft.com/office/drawing/2014/main" id="{53BC1CCE-834B-4CEF-BE53-61BEF1F81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4" y="4685436"/>
            <a:ext cx="5498616" cy="13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4980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D45656C-15D2-47C5-81EF-9159624E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№1.1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31E59D-0CD6-44F9-8346-A10F02492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Классификатор багажа</a:t>
            </a:r>
          </a:p>
        </p:txBody>
      </p:sp>
    </p:spTree>
    <p:extLst>
      <p:ext uri="{BB962C8B-B14F-4D97-AF65-F5344CB8AC3E}">
        <p14:creationId xmlns:p14="http://schemas.microsoft.com/office/powerpoint/2010/main" val="87356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AB2F9B3-DC35-47C3-B04F-53F423583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507020"/>
          </a:xfrm>
        </p:spPr>
        <p:txBody>
          <a:bodyPr/>
          <a:lstStyle/>
          <a:p>
            <a:r>
              <a:rPr lang="ru-RU" dirty="0"/>
              <a:t>Создать свой собственный классификатор изображений, который будет определять вид багажа</a:t>
            </a:r>
          </a:p>
          <a:p>
            <a:r>
              <a:rPr lang="ru-RU" dirty="0"/>
              <a:t>Под видом багажа будем понимать форм-фактор (сумка, рюкзак, кейс, портфель и пр.)</a:t>
            </a:r>
          </a:p>
          <a:p>
            <a:r>
              <a:rPr lang="ru-RU" dirty="0"/>
              <a:t>В качестве инструмента будем использовать </a:t>
            </a:r>
            <a:r>
              <a:rPr lang="en-US" dirty="0"/>
              <a:t>Custom Vision</a:t>
            </a:r>
          </a:p>
          <a:p>
            <a:r>
              <a:rPr lang="ru-RU" dirty="0"/>
              <a:t>Рассмотрим работу </a:t>
            </a:r>
            <a:r>
              <a:rPr lang="en-US" dirty="0"/>
              <a:t>Custom Vision </a:t>
            </a:r>
            <a:r>
              <a:rPr lang="ru-RU" dirty="0"/>
              <a:t>как на примере </a:t>
            </a:r>
            <a:r>
              <a:rPr lang="en-US" dirty="0"/>
              <a:t>web-</a:t>
            </a:r>
            <a:r>
              <a:rPr lang="ru-RU" dirty="0"/>
              <a:t>интерфейса, так и на примере работы с библиотекой на языке </a:t>
            </a:r>
            <a:r>
              <a:rPr lang="en-US" dirty="0"/>
              <a:t>Python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F2D041-66DF-4EC6-B1F4-2BD1536D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3849314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0C02F-4EA0-4750-8FC8-727CE526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Лабораторная №1.2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F950E9-84E6-4611-926A-91D8DA2A8F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Идентификатор личности</a:t>
            </a:r>
          </a:p>
        </p:txBody>
      </p:sp>
    </p:spTree>
    <p:extLst>
      <p:ext uri="{BB962C8B-B14F-4D97-AF65-F5344CB8AC3E}">
        <p14:creationId xmlns:p14="http://schemas.microsoft.com/office/powerpoint/2010/main" val="374969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3F154CD-2D1C-4A1F-92C8-A2B9AA2E1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09614"/>
          </a:xfrm>
        </p:spPr>
        <p:txBody>
          <a:bodyPr/>
          <a:lstStyle/>
          <a:p>
            <a:r>
              <a:rPr lang="ru-RU" dirty="0"/>
              <a:t>Создать сервис, который будет распознавать человека</a:t>
            </a:r>
          </a:p>
          <a:p>
            <a:r>
              <a:rPr lang="ru-RU" dirty="0"/>
              <a:t>Под распознаванием будем понимать идентификацию пользователя (его имя) и его внешних качеств (возраст, пол, эмоции)</a:t>
            </a:r>
            <a:endParaRPr lang="en-US" dirty="0"/>
          </a:p>
          <a:p>
            <a:r>
              <a:rPr lang="ru-RU" dirty="0"/>
              <a:t>В качестве сервиса будем использовать</a:t>
            </a:r>
            <a:r>
              <a:rPr lang="en-US" dirty="0"/>
              <a:t> Face API, </a:t>
            </a:r>
            <a:r>
              <a:rPr lang="ru-RU" dirty="0"/>
              <a:t>а в качестве клиента – чат-бота на платформе </a:t>
            </a:r>
            <a:r>
              <a:rPr lang="en-US" dirty="0"/>
              <a:t>Bot Framework</a:t>
            </a:r>
          </a:p>
          <a:p>
            <a:r>
              <a:rPr lang="ru-RU" dirty="0"/>
              <a:t>Загрузку изображений и обучение модели будем совершать на языке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CC2619-48D6-4AAC-9DFD-00768A17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4183340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4B4DEB6-A39A-4E94-9C39-283E050D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aiface_bot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8734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8A2CC4C-DF83-49AE-A032-2DA3EBDA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6826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https://westus.dev.cognitive.microsoft.com/docs/services/</a:t>
            </a:r>
            <a:endParaRPr lang="en-US" dirty="0"/>
          </a:p>
          <a:p>
            <a:r>
              <a:rPr lang="en-US" dirty="0">
                <a:hlinkClick r:id="rId3"/>
              </a:rPr>
              <a:t>https://github.com/Microsoft/Cognitive-Face-Python</a:t>
            </a:r>
            <a:endParaRPr lang="en-US" dirty="0"/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1C8739-2C5F-4EB8-B9AA-7B26EE57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06552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49811-812C-4D73-A232-B676F5CA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99D8D7-E4E6-423D-8624-E4C97456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1267251"/>
          </a:xfrm>
        </p:spPr>
        <p:txBody>
          <a:bodyPr/>
          <a:lstStyle/>
          <a:p>
            <a:r>
              <a:rPr lang="ru-RU" dirty="0"/>
              <a:t>Искусственной интеллект проникает во все сферы жизни</a:t>
            </a:r>
          </a:p>
        </p:txBody>
      </p:sp>
      <p:pic>
        <p:nvPicPr>
          <p:cNvPr id="2050" name="Picture 2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312C6268-9912-438E-A1B9-7F41F128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7" y="3231110"/>
            <a:ext cx="3612446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8357FB67-C1F2-4979-B527-1C6E209B6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11467"/>
          <a:stretch/>
        </p:blipFill>
        <p:spPr bwMode="auto">
          <a:xfrm>
            <a:off x="4297756" y="3231109"/>
            <a:ext cx="3596489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A00DEB5C-361B-43CC-9D5A-C9FA3D17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93" y="3231110"/>
            <a:ext cx="3608732" cy="240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47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24039-DBCD-40C9-8676-1AC03904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8" y="1217510"/>
            <a:ext cx="5377785" cy="3235812"/>
          </a:xfrm>
        </p:spPr>
        <p:txBody>
          <a:bodyPr/>
          <a:lstStyle/>
          <a:p>
            <a:r>
              <a:rPr lang="en-US" sz="3600" u="sng" dirty="0">
                <a:solidFill>
                  <a:schemeClr val="tx2"/>
                </a:solidFill>
                <a:ea typeface="Microsoft JhengHei Light" panose="020B0304030504040204" pitchFamily="34" charset="-120"/>
              </a:rPr>
              <a:t>Contact Information:</a:t>
            </a:r>
            <a:br>
              <a:rPr lang="en-US" sz="3600" u="sng" dirty="0">
                <a:solidFill>
                  <a:schemeClr val="tx2"/>
                </a:solidFill>
                <a:ea typeface="Microsoft JhengHei Light" panose="020B0304030504040204" pitchFamily="34" charset="-120"/>
              </a:rPr>
            </a:br>
            <a:br>
              <a:rPr lang="en-US" sz="3600" dirty="0">
                <a:ea typeface="Microsoft JhengHei Light" panose="020B0304030504040204" pitchFamily="34" charset="-120"/>
              </a:rPr>
            </a:br>
            <a:r>
              <a:rPr lang="en-US" sz="3600" dirty="0">
                <a:ea typeface="Microsoft JhengHei Light" panose="020B0304030504040204" pitchFamily="34" charset="-120"/>
              </a:rPr>
              <a:t>E-mail: </a:t>
            </a:r>
            <a:r>
              <a:rPr lang="en-US" sz="3600" dirty="0">
                <a:ea typeface="Microsoft JhengHei Light" panose="020B0304030504040204" pitchFamily="34" charset="-120"/>
                <a:hlinkClick r:id="rId2"/>
              </a:rPr>
              <a:t>mderemin@gmail.com</a:t>
            </a:r>
            <a:br>
              <a:rPr lang="en-US" sz="3600" dirty="0">
                <a:ea typeface="Microsoft JhengHei Light" panose="020B0304030504040204" pitchFamily="34" charset="-120"/>
              </a:rPr>
            </a:br>
            <a:br>
              <a:rPr lang="en-US" sz="3600" dirty="0">
                <a:ea typeface="Microsoft JhengHei Light" panose="020B0304030504040204" pitchFamily="34" charset="-120"/>
              </a:rPr>
            </a:br>
            <a:r>
              <a:rPr lang="en-US" sz="3600" dirty="0">
                <a:ea typeface="Microsoft JhengHei Light" panose="020B0304030504040204" pitchFamily="34" charset="-120"/>
              </a:rPr>
              <a:t>Telegram: @</a:t>
            </a:r>
            <a:r>
              <a:rPr lang="en-US" sz="3600" dirty="0" err="1">
                <a:ea typeface="Microsoft JhengHei Light" panose="020B0304030504040204" pitchFamily="34" charset="-120"/>
              </a:rPr>
              <a:t>MaximEremin</a:t>
            </a:r>
            <a:endParaRPr lang="ru-RU" sz="3600" dirty="0"/>
          </a:p>
        </p:txBody>
      </p:sp>
      <p:pic>
        <p:nvPicPr>
          <p:cNvPr id="6" name="Picture 4" descr="D:\Photo\ImagineCupFinal\IMG_0210.JPG">
            <a:extLst>
              <a:ext uri="{FF2B5EF4-FFF2-40B4-BE49-F238E27FC236}">
                <a16:creationId xmlns:a16="http://schemas.microsoft.com/office/drawing/2014/main" id="{25467E18-459D-48D8-8F3B-F93D93E9DD9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print"/>
          <a:srcRect l="20818" t="16997" r="35914" b="28258"/>
          <a:stretch/>
        </p:blipFill>
        <p:spPr bwMode="auto">
          <a:xfrm rot="5400000">
            <a:off x="5870864" y="537243"/>
            <a:ext cx="6857026" cy="5783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55703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dirty="0">
                <a:solidFill>
                  <a:schemeClr val="tx2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</a:t>
            </a:r>
            <a:r>
              <a:rPr lang="en-US" sz="3600" dirty="0">
                <a:solidFill>
                  <a:schemeClr val="tx2"/>
                </a:solidFill>
              </a:rPr>
              <a:t>AI </a:t>
            </a:r>
            <a:r>
              <a:rPr lang="ru-RU" sz="3600" dirty="0">
                <a:solidFill>
                  <a:schemeClr val="tx2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4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</a:t>
            </a:r>
            <a:r>
              <a:rPr lang="en-US" sz="3600" b="1" dirty="0">
                <a:solidFill>
                  <a:schemeClr val="accent1"/>
                </a:solidFill>
              </a:rPr>
              <a:t>AI </a:t>
            </a:r>
            <a:r>
              <a:rPr lang="ru-RU" sz="3600" b="1" dirty="0">
                <a:solidFill>
                  <a:schemeClr val="accent1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577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76CF8-FF3A-497B-B52D-2A593674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Демократизация </a:t>
            </a:r>
            <a:r>
              <a:rPr lang="en-US" dirty="0"/>
              <a:t>AI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013133-8344-49A4-858F-866368442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3137953"/>
          </a:xfrm>
        </p:spPr>
        <p:txBody>
          <a:bodyPr/>
          <a:lstStyle/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AI </a:t>
            </a:r>
            <a:r>
              <a:rPr lang="ru-RU" dirty="0"/>
              <a:t>во всех сферах становится проще и понятнее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ru-RU" dirty="0"/>
              <a:t>поддерживают крупные компании и помогают его внедрять в бизнес, медицину и образование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Упрощение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120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613E-5687-49EE-A794-E520BCB3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3CF7A-5C0E-4A5C-A34E-68FD282E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75" y="-62111"/>
            <a:ext cx="12444549" cy="69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81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B3A2D9-DC97-4F57-9A47-5B8699CA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r="13155"/>
          <a:stretch/>
        </p:blipFill>
        <p:spPr>
          <a:xfrm>
            <a:off x="554449" y="339584"/>
            <a:ext cx="11083102" cy="61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78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E7B4B-AAD2-4879-A7F4-F3EC609C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C5A42-6727-4172-B85B-954A34415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239250"/>
            <a:ext cx="4152900" cy="2590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C5CCE3-22FE-4413-8516-77AF7863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10" y="1239250"/>
            <a:ext cx="3358024" cy="2590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44D26E-22F5-4059-B346-9E063CF7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3980884"/>
            <a:ext cx="5566750" cy="27972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10DE52-F59D-425D-8E26-B499C5C9B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82" y="4226122"/>
            <a:ext cx="1562236" cy="16734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A265F0-3807-4583-95D5-D9C9F6135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09" y="1213932"/>
            <a:ext cx="1893658" cy="18936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067D2-6982-438A-A08A-1D7743F9F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11" y="3642628"/>
            <a:ext cx="2091094" cy="14114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5A2775-760C-4B05-98A9-7E0DCF0690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2"/>
          <a:stretch/>
        </p:blipFill>
        <p:spPr>
          <a:xfrm>
            <a:off x="10364593" y="2182748"/>
            <a:ext cx="1562237" cy="1484636"/>
          </a:xfrm>
          <a:prstGeom prst="rect">
            <a:avLst/>
          </a:prstGeom>
        </p:spPr>
      </p:pic>
      <p:pic>
        <p:nvPicPr>
          <p:cNvPr id="12" name="Picture 2" descr="Картинки по запросу scikit">
            <a:extLst>
              <a:ext uri="{FF2B5EF4-FFF2-40B4-BE49-F238E27FC236}">
                <a16:creationId xmlns:a16="http://schemas.microsoft.com/office/drawing/2014/main" id="{2CFA9A3A-A9A9-40A1-AC2A-118AF14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33" y="5062825"/>
            <a:ext cx="1836850" cy="18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25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emplate" id="{7E2AC13E-865C-4076-9965-DF2E4A696F5E}" vid="{EAD2F234-579D-452B-98EA-10DFB703AFE9}"/>
    </a:ext>
  </a:extLst>
</a:theme>
</file>

<file path=ppt/theme/theme2.xml><?xml version="1.0" encoding="utf-8"?>
<a:theme xmlns:a="http://schemas.openxmlformats.org/drawingml/2006/main" name="COLOR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P_ppt_template.potx" id="{1A64B7AA-7DED-4C62-B2BC-C2C7A90A044E}" vid="{41A40AA8-4D3A-42B7-ACCA-4B1A1336E8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Template</Template>
  <TotalTime>2137</TotalTime>
  <Words>440</Words>
  <Application>Microsoft Office PowerPoint</Application>
  <PresentationFormat>Широкоэкранный</PresentationFormat>
  <Paragraphs>70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Microsoft JhengHei Light</vt:lpstr>
      <vt:lpstr>Arial</vt:lpstr>
      <vt:lpstr>Consolas</vt:lpstr>
      <vt:lpstr>Segoe UI</vt:lpstr>
      <vt:lpstr>Segoe UI Light</vt:lpstr>
      <vt:lpstr>Wingdings</vt:lpstr>
      <vt:lpstr>Microsoft Template</vt:lpstr>
      <vt:lpstr>COLOR TEMPLATE</vt:lpstr>
      <vt:lpstr>Cognitive Services</vt:lpstr>
      <vt:lpstr>Демократизация AI</vt:lpstr>
      <vt:lpstr>AI</vt:lpstr>
      <vt:lpstr>Популярность и прогнозы AI</vt:lpstr>
      <vt:lpstr>Популярность и прогнозы AI</vt:lpstr>
      <vt:lpstr>Демократизация AI</vt:lpstr>
      <vt:lpstr>Презентация PowerPoint</vt:lpstr>
      <vt:lpstr>Презентация PowerPoint</vt:lpstr>
      <vt:lpstr>Computer Vision</vt:lpstr>
      <vt:lpstr>Готовые API для работы с ИИ</vt:lpstr>
      <vt:lpstr>Классификация изображений</vt:lpstr>
      <vt:lpstr>Что это такое и с чем это едят?</vt:lpstr>
      <vt:lpstr>Презентация PowerPoint</vt:lpstr>
      <vt:lpstr>Recall и Precision </vt:lpstr>
      <vt:lpstr>Презентация PowerPoint</vt:lpstr>
      <vt:lpstr>Реальные use-cases</vt:lpstr>
      <vt:lpstr>Custom Vision</vt:lpstr>
      <vt:lpstr>Презентация PowerPoint</vt:lpstr>
      <vt:lpstr>Презентация PowerPoint</vt:lpstr>
      <vt:lpstr>Распознавание лиц</vt:lpstr>
      <vt:lpstr>Что мы имеем сейчас?</vt:lpstr>
      <vt:lpstr>Презентация PowerPoint</vt:lpstr>
      <vt:lpstr>Презентация PowerPoint</vt:lpstr>
      <vt:lpstr>Лабораторная №1.1</vt:lpstr>
      <vt:lpstr>Постановка задачи</vt:lpstr>
      <vt:lpstr>Лабораторная №1.2</vt:lpstr>
      <vt:lpstr>Постановка задачи</vt:lpstr>
      <vt:lpstr>@aiface_bot</vt:lpstr>
      <vt:lpstr>Useful links</vt:lpstr>
      <vt:lpstr>Contact Information:  E-mail: mderemin@gmail.com  Telegram: @MaximEremin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Eremin</dc:creator>
  <cp:lastModifiedBy>Maxim Eremin</cp:lastModifiedBy>
  <cp:revision>32</cp:revision>
  <dcterms:created xsi:type="dcterms:W3CDTF">2018-09-16T16:03:59Z</dcterms:created>
  <dcterms:modified xsi:type="dcterms:W3CDTF">2018-09-18T21:08:52Z</dcterms:modified>
</cp:coreProperties>
</file>